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30" r:id="rId2"/>
    <p:sldId id="673" r:id="rId3"/>
    <p:sldId id="518" r:id="rId4"/>
    <p:sldId id="621" r:id="rId5"/>
    <p:sldId id="622" r:id="rId6"/>
    <p:sldId id="649" r:id="rId7"/>
    <p:sldId id="635" r:id="rId8"/>
    <p:sldId id="536" r:id="rId9"/>
    <p:sldId id="537" r:id="rId10"/>
    <p:sldId id="637" r:id="rId11"/>
    <p:sldId id="660" r:id="rId12"/>
    <p:sldId id="661" r:id="rId13"/>
    <p:sldId id="641" r:id="rId14"/>
    <p:sldId id="642" r:id="rId15"/>
    <p:sldId id="639" r:id="rId16"/>
    <p:sldId id="640" r:id="rId17"/>
    <p:sldId id="666" r:id="rId18"/>
    <p:sldId id="650" r:id="rId19"/>
    <p:sldId id="643" r:id="rId20"/>
    <p:sldId id="644" r:id="rId21"/>
    <p:sldId id="645" r:id="rId22"/>
    <p:sldId id="663" r:id="rId23"/>
    <p:sldId id="664" r:id="rId24"/>
    <p:sldId id="665" r:id="rId25"/>
    <p:sldId id="662" r:id="rId26"/>
    <p:sldId id="651" r:id="rId27"/>
    <p:sldId id="652" r:id="rId28"/>
    <p:sldId id="653" r:id="rId29"/>
    <p:sldId id="654" r:id="rId30"/>
    <p:sldId id="277" r:id="rId31"/>
    <p:sldId id="271" r:id="rId32"/>
    <p:sldId id="278" r:id="rId33"/>
    <p:sldId id="655" r:id="rId34"/>
    <p:sldId id="657" r:id="rId35"/>
    <p:sldId id="658" r:id="rId36"/>
    <p:sldId id="659" r:id="rId37"/>
    <p:sldId id="671" r:id="rId38"/>
    <p:sldId id="667" r:id="rId39"/>
    <p:sldId id="668" r:id="rId40"/>
    <p:sldId id="669" r:id="rId41"/>
    <p:sldId id="670" r:id="rId42"/>
    <p:sldId id="67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98"/>
    <p:restoredTop sz="96932"/>
  </p:normalViewPr>
  <p:slideViewPr>
    <p:cSldViewPr snapToGrid="0" snapToObjects="1">
      <p:cViewPr varScale="1">
        <p:scale>
          <a:sx n="160" d="100"/>
          <a:sy n="160" d="100"/>
        </p:scale>
        <p:origin x="832"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9450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879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51166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163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286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13760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8642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86724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960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842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5794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84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69173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7738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96629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406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957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07645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62373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7622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5865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5333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5102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8250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290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Atomic_commit" TargetMode="External"/><Relationship Id="rId13" Type="http://schemas.openxmlformats.org/officeDocument/2006/relationships/hyperlink" Target="http://www.wikipedia.org)/" TargetMode="External"/><Relationship Id="rId3" Type="http://schemas.openxmlformats.org/officeDocument/2006/relationships/image" Target="../media/image2.emf"/><Relationship Id="rId7" Type="http://schemas.openxmlformats.org/officeDocument/2006/relationships/hyperlink" Target="https://en.wikipedia.org/wiki/Computer_networking" TargetMode="External"/><Relationship Id="rId12" Type="http://schemas.openxmlformats.org/officeDocument/2006/relationships/hyperlink" Target="https://en.wikipedia.org/wiki/Consensus_(computer_scienc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en.wikipedia.org/wiki/Database" TargetMode="External"/><Relationship Id="rId11" Type="http://schemas.openxmlformats.org/officeDocument/2006/relationships/hyperlink" Target="https://en.wikipedia.org/wiki/Commit_(data_management)" TargetMode="External"/><Relationship Id="rId5" Type="http://schemas.openxmlformats.org/officeDocument/2006/relationships/hyperlink" Target="https://en.wikipedia.org/wiki/Transaction_processing" TargetMode="External"/><Relationship Id="rId10" Type="http://schemas.openxmlformats.org/officeDocument/2006/relationships/hyperlink" Target="https://en.wikipedia.org/wiki/Distributed_transaction" TargetMode="External"/><Relationship Id="rId4" Type="http://schemas.openxmlformats.org/officeDocument/2006/relationships/image" Target="../media/image19.png"/><Relationship Id="rId9" Type="http://schemas.openxmlformats.org/officeDocument/2006/relationships/hyperlink" Target="https://en.wikipedia.org/wiki/Distributed_algorith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2.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27.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49.png"/><Relationship Id="rId3" Type="http://schemas.openxmlformats.org/officeDocument/2006/relationships/image" Target="../media/image2.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9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7: DynamoDB (Continued), Lambda Functions, SNS,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424875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202040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113211" y="762943"/>
            <a:ext cx="7444594" cy="4843050"/>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7863839" y="741410"/>
            <a:ext cx="4122845" cy="5435553"/>
          </a:xfrm>
        </p:spPr>
        <p:txBody>
          <a:bodyPr>
            <a:normAutofit lnSpcReduction="10000"/>
          </a:bodyPr>
          <a:lstStyle/>
          <a:p>
            <a:pPr marL="0" indent="0">
              <a:lnSpc>
                <a:spcPct val="110000"/>
              </a:lnSpc>
              <a:spcBef>
                <a:spcPts val="0"/>
              </a:spcBef>
              <a:buNone/>
            </a:pPr>
            <a:r>
              <a:rPr lang="en-US" sz="2400" dirty="0"/>
              <a:t>The relation model has difficulties with some types of data:</a:t>
            </a:r>
          </a:p>
          <a:p>
            <a:pPr lvl="1">
              <a:lnSpc>
                <a:spcPct val="110000"/>
              </a:lnSpc>
              <a:spcBef>
                <a:spcPts val="0"/>
              </a:spcBef>
            </a:pPr>
            <a:r>
              <a:rPr lang="en-US" sz="2000" dirty="0"/>
              <a:t>Columns that are lists or maps</a:t>
            </a:r>
          </a:p>
          <a:p>
            <a:pPr lvl="1">
              <a:lnSpc>
                <a:spcPct val="110000"/>
              </a:lnSpc>
              <a:spcBef>
                <a:spcPts val="0"/>
              </a:spcBef>
            </a:pPr>
            <a:r>
              <a:rPr lang="en-US" sz="2000" dirty="0"/>
              <a:t>Nesting – things inside things</a:t>
            </a:r>
          </a:p>
          <a:p>
            <a:pPr lvl="1">
              <a:lnSpc>
                <a:spcPct val="110000"/>
              </a:lnSpc>
              <a:spcBef>
                <a:spcPts val="0"/>
              </a:spcBef>
            </a:pPr>
            <a:r>
              <a:rPr lang="en-US" sz="2000" dirty="0"/>
              <a:t>Discover you need a modified schema when you get a piece of data.</a:t>
            </a:r>
          </a:p>
          <a:p>
            <a:pPr lvl="1">
              <a:lnSpc>
                <a:spcPct val="110000"/>
              </a:lnSpc>
              <a:spcBef>
                <a:spcPts val="0"/>
              </a:spcBef>
            </a:pPr>
            <a:r>
              <a:rPr lang="en-US" sz="2000" dirty="0"/>
              <a:t>etc.</a:t>
            </a:r>
          </a:p>
          <a:p>
            <a:pPr marL="0" indent="0">
              <a:lnSpc>
                <a:spcPct val="110000"/>
              </a:lnSpc>
              <a:spcBef>
                <a:spcPts val="0"/>
              </a:spcBef>
              <a:buNone/>
            </a:pPr>
            <a:r>
              <a:rPr lang="en-US" sz="2400" dirty="0"/>
              <a:t>All of these are common for documented like data:</a:t>
            </a:r>
          </a:p>
          <a:p>
            <a:pPr lvl="1">
              <a:lnSpc>
                <a:spcPct val="110000"/>
              </a:lnSpc>
              <a:spcBef>
                <a:spcPts val="0"/>
              </a:spcBef>
            </a:pPr>
            <a:r>
              <a:rPr lang="en-US" sz="2000" dirty="0"/>
              <a:t>Threaded discussions.</a:t>
            </a:r>
          </a:p>
          <a:p>
            <a:pPr lvl="1">
              <a:lnSpc>
                <a:spcPct val="110000"/>
              </a:lnSpc>
              <a:spcBef>
                <a:spcPts val="0"/>
              </a:spcBef>
            </a:pPr>
            <a:r>
              <a:rPr lang="en-US" sz="2000" dirty="0"/>
              <a:t>Documents.</a:t>
            </a:r>
          </a:p>
          <a:p>
            <a:pPr lvl="1">
              <a:lnSpc>
                <a:spcPct val="110000"/>
              </a:lnSpc>
              <a:spcBef>
                <a:spcPts val="0"/>
              </a:spcBef>
            </a:pPr>
            <a:r>
              <a:rPr lang="en-US" sz="2000" dirty="0"/>
              <a:t>... ...</a:t>
            </a:r>
          </a:p>
          <a:p>
            <a:pPr>
              <a:lnSpc>
                <a:spcPct val="110000"/>
              </a:lnSpc>
              <a:spcBef>
                <a:spcPts val="0"/>
              </a:spcBef>
            </a:pPr>
            <a:r>
              <a:rPr lang="en-US" sz="2400" dirty="0"/>
              <a:t>Document DBs emerged to handle these scenarios. </a:t>
            </a:r>
          </a:p>
        </p:txBody>
      </p:sp>
    </p:spTree>
    <p:extLst>
      <p:ext uri="{BB962C8B-B14F-4D97-AF65-F5344CB8AC3E}">
        <p14:creationId xmlns:p14="http://schemas.microsoft.com/office/powerpoint/2010/main" val="205282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970779" y="734738"/>
            <a:ext cx="9588251" cy="5357029"/>
          </a:xfrm>
          <a:prstGeom prst="rect">
            <a:avLst/>
          </a:prstGeom>
        </p:spPr>
      </p:pic>
    </p:spTree>
    <p:extLst>
      <p:ext uri="{BB962C8B-B14F-4D97-AF65-F5344CB8AC3E}">
        <p14:creationId xmlns:p14="http://schemas.microsoft.com/office/powerpoint/2010/main" val="136393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862543" y="648225"/>
            <a:ext cx="9906000" cy="5534558"/>
          </a:xfrm>
          <a:prstGeom prst="rect">
            <a:avLst/>
          </a:prstGeom>
        </p:spPr>
      </p:pic>
    </p:spTree>
    <p:extLst>
      <p:ext uri="{BB962C8B-B14F-4D97-AF65-F5344CB8AC3E}">
        <p14:creationId xmlns:p14="http://schemas.microsoft.com/office/powerpoint/2010/main" val="127785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992038" y="665408"/>
            <a:ext cx="9919964" cy="5582992"/>
          </a:xfrm>
          <a:prstGeom prst="rect">
            <a:avLst/>
          </a:prstGeom>
        </p:spPr>
      </p:pic>
    </p:spTree>
    <p:extLst>
      <p:ext uri="{BB962C8B-B14F-4D97-AF65-F5344CB8AC3E}">
        <p14:creationId xmlns:p14="http://schemas.microsoft.com/office/powerpoint/2010/main" val="332893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745063" y="608375"/>
            <a:ext cx="10023480" cy="5641251"/>
          </a:xfrm>
          <a:prstGeom prst="rect">
            <a:avLst/>
          </a:prstGeom>
        </p:spPr>
      </p:pic>
      <p:sp>
        <p:nvSpPr>
          <p:cNvPr id="3" name="Rectangle 2">
            <a:extLst>
              <a:ext uri="{FF2B5EF4-FFF2-40B4-BE49-F238E27FC236}">
                <a16:creationId xmlns:a16="http://schemas.microsoft.com/office/drawing/2014/main" id="{5B2CBFC2-BD0A-7C4A-B3E7-EB44454931F0}"/>
              </a:ext>
            </a:extLst>
          </p:cNvPr>
          <p:cNvSpPr/>
          <p:nvPr/>
        </p:nvSpPr>
        <p:spPr>
          <a:xfrm>
            <a:off x="940526" y="3605349"/>
            <a:ext cx="11046159" cy="19594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74809B-9D1E-A64A-B5A6-53F475EEE0A2}"/>
              </a:ext>
            </a:extLst>
          </p:cNvPr>
          <p:cNvSpPr txBox="1"/>
          <p:nvPr/>
        </p:nvSpPr>
        <p:spPr>
          <a:xfrm>
            <a:off x="7602583" y="972422"/>
            <a:ext cx="4240135" cy="1200329"/>
          </a:xfrm>
          <a:prstGeom prst="rect">
            <a:avLst/>
          </a:prstGeom>
          <a:noFill/>
        </p:spPr>
        <p:txBody>
          <a:bodyPr wrap="none" rtlCol="0">
            <a:spAutoFit/>
          </a:bodyPr>
          <a:lstStyle/>
          <a:p>
            <a:r>
              <a:rPr lang="en-US" sz="2400" dirty="0">
                <a:solidFill>
                  <a:srgbClr val="0070C0"/>
                </a:solidFill>
              </a:rPr>
              <a:t>These become interesting when</a:t>
            </a:r>
            <a:br>
              <a:rPr lang="en-US" sz="2400" dirty="0">
                <a:solidFill>
                  <a:srgbClr val="0070C0"/>
                </a:solidFill>
              </a:rPr>
            </a:br>
            <a:r>
              <a:rPr lang="en-US" sz="2400" dirty="0">
                <a:solidFill>
                  <a:srgbClr val="0070C0"/>
                </a:solidFill>
              </a:rPr>
              <a:t>we look at </a:t>
            </a:r>
            <a:r>
              <a:rPr lang="en-US" sz="2400" dirty="0" err="1">
                <a:solidFill>
                  <a:srgbClr val="0070C0"/>
                </a:solidFill>
              </a:rPr>
              <a:t>ETags</a:t>
            </a:r>
            <a:r>
              <a:rPr lang="en-US" sz="2400" dirty="0">
                <a:solidFill>
                  <a:srgbClr val="0070C0"/>
                </a:solidFill>
              </a:rPr>
              <a:t> and conditional</a:t>
            </a:r>
            <a:br>
              <a:rPr lang="en-US" sz="2400" dirty="0">
                <a:solidFill>
                  <a:srgbClr val="0070C0"/>
                </a:solidFill>
              </a:rPr>
            </a:br>
            <a:r>
              <a:rPr lang="en-US" sz="2400" dirty="0">
                <a:solidFill>
                  <a:srgbClr val="0070C0"/>
                </a:solidFill>
              </a:rPr>
              <a:t>updates in REST. </a:t>
            </a:r>
          </a:p>
        </p:txBody>
      </p:sp>
    </p:spTree>
    <p:extLst>
      <p:ext uri="{BB962C8B-B14F-4D97-AF65-F5344CB8AC3E}">
        <p14:creationId xmlns:p14="http://schemas.microsoft.com/office/powerpoint/2010/main" val="906014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Let’s Look at Some Code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4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Everything</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Nothing</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960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139E2B-9659-834B-B835-926C48C7B172}"/>
              </a:ext>
            </a:extLst>
          </p:cNvPr>
          <p:cNvPicPr>
            <a:picLocks noChangeAspect="1"/>
          </p:cNvPicPr>
          <p:nvPr/>
        </p:nvPicPr>
        <p:blipFill>
          <a:blip r:embed="rId4"/>
          <a:stretch>
            <a:fillRect/>
          </a:stretch>
        </p:blipFill>
        <p:spPr>
          <a:xfrm>
            <a:off x="970139" y="700718"/>
            <a:ext cx="8122272" cy="5522857"/>
          </a:xfrm>
          <a:prstGeom prst="rect">
            <a:avLst/>
          </a:prstGeom>
        </p:spPr>
      </p:pic>
    </p:spTree>
    <p:extLst>
      <p:ext uri="{BB962C8B-B14F-4D97-AF65-F5344CB8AC3E}">
        <p14:creationId xmlns:p14="http://schemas.microsoft.com/office/powerpoint/2010/main" val="67014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9DA4EC-6716-FF4D-96EC-EC872C90A823}"/>
              </a:ext>
            </a:extLst>
          </p:cNvPr>
          <p:cNvPicPr>
            <a:picLocks noChangeAspect="1"/>
          </p:cNvPicPr>
          <p:nvPr/>
        </p:nvPicPr>
        <p:blipFill>
          <a:blip r:embed="rId4"/>
          <a:stretch>
            <a:fillRect/>
          </a:stretch>
        </p:blipFill>
        <p:spPr>
          <a:xfrm>
            <a:off x="1122708" y="718642"/>
            <a:ext cx="8990252" cy="5417389"/>
          </a:xfrm>
          <a:prstGeom prst="rect">
            <a:avLst/>
          </a:prstGeom>
        </p:spPr>
      </p:pic>
    </p:spTree>
    <p:extLst>
      <p:ext uri="{BB962C8B-B14F-4D97-AF65-F5344CB8AC3E}">
        <p14:creationId xmlns:p14="http://schemas.microsoft.com/office/powerpoint/2010/main" val="171941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6DC100-38BC-F040-BF0B-3C7E28E0CD88}"/>
              </a:ext>
            </a:extLst>
          </p:cNvPr>
          <p:cNvPicPr>
            <a:picLocks noChangeAspect="1"/>
          </p:cNvPicPr>
          <p:nvPr/>
        </p:nvPicPr>
        <p:blipFill>
          <a:blip r:embed="rId4"/>
          <a:stretch>
            <a:fillRect/>
          </a:stretch>
        </p:blipFill>
        <p:spPr>
          <a:xfrm>
            <a:off x="1328468" y="622300"/>
            <a:ext cx="8927830" cy="5516793"/>
          </a:xfrm>
          <a:prstGeom prst="rect">
            <a:avLst/>
          </a:prstGeom>
        </p:spPr>
      </p:pic>
    </p:spTree>
    <p:extLst>
      <p:ext uri="{BB962C8B-B14F-4D97-AF65-F5344CB8AC3E}">
        <p14:creationId xmlns:p14="http://schemas.microsoft.com/office/powerpoint/2010/main" val="1290355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CAP Theorem</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sz="half" idx="1"/>
          </p:nvPr>
        </p:nvSpPr>
        <p:spPr>
          <a:xfrm>
            <a:off x="364332" y="969263"/>
            <a:ext cx="4207668" cy="4769685"/>
          </a:xfrm>
        </p:spPr>
        <p:txBody>
          <a:bodyPr>
            <a:normAutofit/>
          </a:bodyPr>
          <a:lstStyle/>
          <a:p>
            <a:pPr>
              <a:lnSpc>
                <a:spcPct val="110000"/>
              </a:lnSpc>
              <a:spcBef>
                <a:spcPts val="0"/>
              </a:spcBef>
            </a:pPr>
            <a:r>
              <a:rPr lang="en-US" sz="2400" dirty="0"/>
              <a:t>Consistency</a:t>
            </a:r>
          </a:p>
          <a:p>
            <a:pPr marL="685800" lvl="2" indent="0">
              <a:lnSpc>
                <a:spcPct val="110000"/>
              </a:lnSpc>
              <a:spcBef>
                <a:spcPts val="0"/>
              </a:spcBef>
              <a:buNone/>
            </a:pPr>
            <a:r>
              <a:rPr lang="en-US" sz="1600" dirty="0"/>
              <a:t>Every read receives the most recent write or an error.</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Availability</a:t>
            </a:r>
          </a:p>
          <a:p>
            <a:pPr marL="685800" lvl="2" indent="0">
              <a:lnSpc>
                <a:spcPct val="110000"/>
              </a:lnSpc>
              <a:spcBef>
                <a:spcPts val="0"/>
              </a:spcBef>
              <a:buNone/>
            </a:pPr>
            <a:r>
              <a:rPr lang="en-US" sz="1600" dirty="0"/>
              <a:t>Every request receives a (non-error) response – without guarantee that it contains the most recent write.</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Partition Tolerance</a:t>
            </a:r>
          </a:p>
          <a:p>
            <a:pPr marL="685800" lvl="2" indent="0">
              <a:lnSpc>
                <a:spcPct val="110000"/>
              </a:lnSpc>
              <a:spcBef>
                <a:spcPts val="0"/>
              </a:spcBef>
              <a:buNone/>
            </a:pPr>
            <a:r>
              <a:rPr lang="en-US" sz="1600" dirty="0"/>
              <a:t>The system continues to operate despite an arbitrary number of messages being dropped (or delayed) by the network between nodes</a:t>
            </a:r>
          </a:p>
        </p:txBody>
      </p:sp>
      <p:pic>
        <p:nvPicPr>
          <p:cNvPr id="12" name="Picture 11">
            <a:extLst>
              <a:ext uri="{FF2B5EF4-FFF2-40B4-BE49-F238E27FC236}">
                <a16:creationId xmlns:a16="http://schemas.microsoft.com/office/drawing/2014/main" id="{41FFD235-B1E0-F346-87BA-AB80BED5F5E8}"/>
              </a:ext>
            </a:extLst>
          </p:cNvPr>
          <p:cNvPicPr>
            <a:picLocks noChangeAspect="1"/>
          </p:cNvPicPr>
          <p:nvPr/>
        </p:nvPicPr>
        <p:blipFill>
          <a:blip r:embed="rId4"/>
          <a:stretch>
            <a:fillRect/>
          </a:stretch>
        </p:blipFill>
        <p:spPr>
          <a:xfrm>
            <a:off x="4741112" y="622300"/>
            <a:ext cx="7245573" cy="5469467"/>
          </a:xfrm>
          <a:prstGeom prst="rect">
            <a:avLst/>
          </a:prstGeom>
        </p:spPr>
      </p:pic>
    </p:spTree>
    <p:extLst>
      <p:ext uri="{BB962C8B-B14F-4D97-AF65-F5344CB8AC3E}">
        <p14:creationId xmlns:p14="http://schemas.microsoft.com/office/powerpoint/2010/main" val="245216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AD308CCB-76AB-754B-ADDF-5979BF13060E}"/>
              </a:ext>
            </a:extLst>
          </p:cNvPr>
          <p:cNvSpPr>
            <a:spLocks noGrp="1"/>
          </p:cNvSpPr>
          <p:nvPr>
            <p:ph sz="half" idx="1"/>
          </p:nvPr>
        </p:nvSpPr>
        <p:spPr>
          <a:xfrm>
            <a:off x="226423" y="694417"/>
            <a:ext cx="7376160" cy="5454163"/>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14" name="Picture 13">
            <a:extLst>
              <a:ext uri="{FF2B5EF4-FFF2-40B4-BE49-F238E27FC236}">
                <a16:creationId xmlns:a16="http://schemas.microsoft.com/office/drawing/2014/main" id="{28D24793-BA95-E44E-8F4C-249DEBDD8037}"/>
              </a:ext>
            </a:extLst>
          </p:cNvPr>
          <p:cNvPicPr>
            <a:picLocks noChangeAspect="1"/>
          </p:cNvPicPr>
          <p:nvPr/>
        </p:nvPicPr>
        <p:blipFill>
          <a:blip r:embed="rId4"/>
          <a:stretch>
            <a:fillRect/>
          </a:stretch>
        </p:blipFill>
        <p:spPr>
          <a:xfrm>
            <a:off x="7738652" y="766234"/>
            <a:ext cx="4089016" cy="2627022"/>
          </a:xfrm>
          <a:prstGeom prst="rect">
            <a:avLst/>
          </a:prstGeom>
        </p:spPr>
      </p:pic>
      <p:pic>
        <p:nvPicPr>
          <p:cNvPr id="15" name="Picture 14">
            <a:extLst>
              <a:ext uri="{FF2B5EF4-FFF2-40B4-BE49-F238E27FC236}">
                <a16:creationId xmlns:a16="http://schemas.microsoft.com/office/drawing/2014/main" id="{A97E0555-083B-2942-A2BB-3987875D6C9C}"/>
              </a:ext>
            </a:extLst>
          </p:cNvPr>
          <p:cNvPicPr>
            <a:picLocks noChangeAspect="1"/>
          </p:cNvPicPr>
          <p:nvPr/>
        </p:nvPicPr>
        <p:blipFill>
          <a:blip r:embed="rId5"/>
          <a:stretch>
            <a:fillRect/>
          </a:stretch>
        </p:blipFill>
        <p:spPr>
          <a:xfrm>
            <a:off x="7738652" y="3464744"/>
            <a:ext cx="4066905" cy="2627022"/>
          </a:xfrm>
          <a:prstGeom prst="rect">
            <a:avLst/>
          </a:prstGeom>
        </p:spPr>
      </p:pic>
    </p:spTree>
    <p:extLst>
      <p:ext uri="{BB962C8B-B14F-4D97-AF65-F5344CB8AC3E}">
        <p14:creationId xmlns:p14="http://schemas.microsoft.com/office/powerpoint/2010/main" val="288596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B181B8-C58F-AB4B-878B-A042722814D8}"/>
              </a:ext>
            </a:extLst>
          </p:cNvPr>
          <p:cNvPicPr>
            <a:picLocks noChangeAspect="1"/>
          </p:cNvPicPr>
          <p:nvPr/>
        </p:nvPicPr>
        <p:blipFill>
          <a:blip r:embed="rId4"/>
          <a:stretch>
            <a:fillRect/>
          </a:stretch>
        </p:blipFill>
        <p:spPr>
          <a:xfrm>
            <a:off x="6416991" y="693401"/>
            <a:ext cx="5550461" cy="5276229"/>
          </a:xfrm>
          <a:prstGeom prst="rect">
            <a:avLst/>
          </a:prstGeom>
        </p:spPr>
      </p:pic>
      <p:sp>
        <p:nvSpPr>
          <p:cNvPr id="19" name="Content Placeholder 4">
            <a:extLst>
              <a:ext uri="{FF2B5EF4-FFF2-40B4-BE49-F238E27FC236}">
                <a16:creationId xmlns:a16="http://schemas.microsoft.com/office/drawing/2014/main" id="{4B5DC991-AF02-C64F-B883-7B4542C53D09}"/>
              </a:ext>
            </a:extLst>
          </p:cNvPr>
          <p:cNvSpPr txBox="1">
            <a:spLocks/>
          </p:cNvSpPr>
          <p:nvPr/>
        </p:nvSpPr>
        <p:spPr bwMode="auto">
          <a:xfrm>
            <a:off x="457200" y="764381"/>
            <a:ext cx="5734594" cy="534141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“In </a:t>
            </a:r>
            <a:r>
              <a:rPr kumimoji="0" lang="en-US" b="0" i="0" u="none" strike="noStrike" kern="0" cap="none" spc="0" normalizeH="0" baseline="0" noProof="0" dirty="0">
                <a:ln>
                  <a:noFill/>
                </a:ln>
                <a:solidFill>
                  <a:srgbClr val="444444"/>
                </a:solidFill>
                <a:effectLst/>
                <a:uLnTx/>
                <a:uFillTx/>
                <a:latin typeface="Century Schoolbook" charset="0"/>
                <a:hlinkClick r:id="rId5" tooltip="Transaction processing"/>
              </a:rPr>
              <a:t>transaction processing</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0" u="none" strike="noStrike" kern="0" cap="none" spc="0" normalizeH="0" baseline="0" noProof="0" dirty="0">
                <a:ln>
                  <a:noFill/>
                </a:ln>
                <a:solidFill>
                  <a:srgbClr val="444444"/>
                </a:solidFill>
                <a:effectLst/>
                <a:uLnTx/>
                <a:uFillTx/>
                <a:latin typeface="Century Schoolbook" charset="0"/>
                <a:hlinkClick r:id="rId6" tooltip="Database"/>
              </a:rPr>
              <a:t>databases</a:t>
            </a:r>
            <a:r>
              <a:rPr kumimoji="0" lang="en-US" b="0" i="0" u="none" strike="noStrike" kern="0" cap="none" spc="0" normalizeH="0" baseline="0" noProof="0" dirty="0">
                <a:ln>
                  <a:noFill/>
                </a:ln>
                <a:solidFill>
                  <a:srgbClr val="444444"/>
                </a:solidFill>
                <a:effectLst/>
                <a:uLnTx/>
                <a:uFillTx/>
                <a:latin typeface="Century Schoolbook" charset="0"/>
              </a:rPr>
              <a:t>, and </a:t>
            </a:r>
            <a:r>
              <a:rPr kumimoji="0" lang="en-US" b="0" i="0" u="none" strike="noStrike" kern="0" cap="none" spc="0" normalizeH="0" baseline="0" noProof="0" dirty="0">
                <a:ln>
                  <a:noFill/>
                </a:ln>
                <a:solidFill>
                  <a:srgbClr val="444444"/>
                </a:solidFill>
                <a:effectLst/>
                <a:uLnTx/>
                <a:uFillTx/>
                <a:latin typeface="Century Schoolbook" charset="0"/>
                <a:hlinkClick r:id="rId7" tooltip="Computer networking"/>
              </a:rPr>
              <a:t>computer networking</a:t>
            </a:r>
            <a:r>
              <a:rPr kumimoji="0" lang="en-US" b="0" i="0" u="none" strike="noStrike" kern="0" cap="none" spc="0" normalizeH="0" baseline="0" noProof="0" dirty="0">
                <a:ln>
                  <a:noFill/>
                </a:ln>
                <a:solidFill>
                  <a:srgbClr val="444444"/>
                </a:solidFill>
                <a:effectLst/>
                <a:uLnTx/>
                <a:uFillTx/>
                <a:latin typeface="Century Schoolbook" charset="0"/>
              </a:rPr>
              <a:t>, the </a:t>
            </a:r>
            <a:r>
              <a:rPr kumimoji="0" lang="en-US" b="1" i="0" u="none" strike="noStrike" kern="0" cap="none" spc="0" normalizeH="0" baseline="0" noProof="0" dirty="0">
                <a:ln>
                  <a:noFill/>
                </a:ln>
                <a:solidFill>
                  <a:srgbClr val="444444"/>
                </a:solidFill>
                <a:effectLst/>
                <a:uLnTx/>
                <a:uFillTx/>
                <a:latin typeface="Century Schoolbook" charset="0"/>
              </a:rPr>
              <a:t>two-phase commit protocol</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1" i="0" u="none" strike="noStrike" kern="0" cap="none" spc="0" normalizeH="0" baseline="0" noProof="0" dirty="0">
                <a:ln>
                  <a:noFill/>
                </a:ln>
                <a:solidFill>
                  <a:srgbClr val="444444"/>
                </a:solidFill>
                <a:effectLst/>
                <a:uLnTx/>
                <a:uFillTx/>
                <a:latin typeface="Century Schoolbook" charset="0"/>
              </a:rPr>
              <a:t>2PC</a:t>
            </a:r>
            <a:r>
              <a:rPr kumimoji="0" lang="en-US" b="0" i="0" u="none" strike="noStrike" kern="0" cap="none" spc="0" normalizeH="0" baseline="0" noProof="0" dirty="0">
                <a:ln>
                  <a:noFill/>
                </a:ln>
                <a:solidFill>
                  <a:srgbClr val="444444"/>
                </a:solidFill>
                <a:effectLst/>
                <a:uLnTx/>
                <a:uFillTx/>
                <a:latin typeface="Century Schoolbook" charset="0"/>
              </a:rPr>
              <a:t>) is a type of </a:t>
            </a:r>
            <a:r>
              <a:rPr kumimoji="0" lang="en-US" b="0" i="0" u="none" strike="noStrike" kern="0" cap="none" spc="0" normalizeH="0" baseline="0" noProof="0" dirty="0">
                <a:ln>
                  <a:noFill/>
                </a:ln>
                <a:solidFill>
                  <a:srgbClr val="444444"/>
                </a:solidFill>
                <a:effectLst/>
                <a:uLnTx/>
                <a:uFillTx/>
                <a:latin typeface="Century Schoolbook" charset="0"/>
                <a:hlinkClick r:id="rId8" tooltip="Atomic commit"/>
              </a:rPr>
              <a:t>atomic commitment protocol</a:t>
            </a:r>
            <a:r>
              <a:rPr kumimoji="0" lang="en-US" b="0" i="0" u="none" strike="noStrike" kern="0" cap="none" spc="0" normalizeH="0" baseline="0" noProof="0" dirty="0">
                <a:ln>
                  <a:noFill/>
                </a:ln>
                <a:solidFill>
                  <a:srgbClr val="444444"/>
                </a:solidFill>
                <a:effectLst/>
                <a:uLnTx/>
                <a:uFillTx/>
                <a:latin typeface="Century Schoolbook" charset="0"/>
              </a:rPr>
              <a:t> (ACP). It is a </a:t>
            </a:r>
            <a:r>
              <a:rPr kumimoji="0" lang="en-US" b="0" i="0" u="none" strike="noStrike" kern="0" cap="none" spc="0" normalizeH="0" baseline="0" noProof="0" dirty="0">
                <a:ln>
                  <a:noFill/>
                </a:ln>
                <a:solidFill>
                  <a:srgbClr val="444444"/>
                </a:solidFill>
                <a:effectLst/>
                <a:uLnTx/>
                <a:uFillTx/>
                <a:latin typeface="Century Schoolbook" charset="0"/>
                <a:hlinkClick r:id="rId9" tooltip="Distributed algorithm"/>
              </a:rPr>
              <a:t>distributed algorithm</a:t>
            </a:r>
            <a:r>
              <a:rPr kumimoji="0" lang="en-US" b="0" i="0" u="none" strike="noStrike" kern="0" cap="none" spc="0" normalizeH="0" baseline="0" noProof="0" dirty="0">
                <a:ln>
                  <a:noFill/>
                </a:ln>
                <a:solidFill>
                  <a:srgbClr val="444444"/>
                </a:solidFill>
                <a:effectLst/>
                <a:uLnTx/>
                <a:uFillTx/>
                <a:latin typeface="Century Schoolbook" charset="0"/>
              </a:rPr>
              <a:t> that coordinates all the processes that participate in a </a:t>
            </a:r>
            <a:r>
              <a:rPr kumimoji="0" lang="en-US" b="0" i="0" u="none" strike="noStrike" kern="0" cap="none" spc="0" normalizeH="0" baseline="0" noProof="0" dirty="0">
                <a:ln>
                  <a:noFill/>
                </a:ln>
                <a:solidFill>
                  <a:srgbClr val="444444"/>
                </a:solidFill>
                <a:effectLst/>
                <a:uLnTx/>
                <a:uFillTx/>
                <a:latin typeface="Century Schoolbook" charset="0"/>
                <a:hlinkClick r:id="rId10" tooltip="Distributed transaction"/>
              </a:rPr>
              <a:t>distributed atomic transaction</a:t>
            </a:r>
            <a:r>
              <a:rPr kumimoji="0" lang="en-US" b="0" i="0" u="none" strike="noStrike" kern="0" cap="none" spc="0" normalizeH="0" baseline="0" noProof="0" dirty="0">
                <a:ln>
                  <a:noFill/>
                </a:ln>
                <a:solidFill>
                  <a:srgbClr val="444444"/>
                </a:solidFill>
                <a:effectLst/>
                <a:uLnTx/>
                <a:uFillTx/>
                <a:latin typeface="Century Schoolbook" charset="0"/>
              </a:rPr>
              <a:t> on whether to </a:t>
            </a:r>
            <a:r>
              <a:rPr kumimoji="0" lang="en-US" b="0" i="1" u="none" strike="noStrike" kern="0" cap="none" spc="0" normalizeH="0" baseline="0" noProof="0" dirty="0">
                <a:ln>
                  <a:noFill/>
                </a:ln>
                <a:solidFill>
                  <a:srgbClr val="444444"/>
                </a:solidFill>
                <a:effectLst/>
                <a:uLnTx/>
                <a:uFillTx/>
                <a:latin typeface="Century Schoolbook" charset="0"/>
                <a:hlinkClick r:id="rId11" tooltip="Commit (data management)"/>
              </a:rPr>
              <a:t>commit</a:t>
            </a:r>
            <a:r>
              <a:rPr kumimoji="0" lang="en-US" b="0" i="0" u="none" strike="noStrike" kern="0" cap="none" spc="0" normalizeH="0" baseline="0" noProof="0" dirty="0">
                <a:ln>
                  <a:noFill/>
                </a:ln>
                <a:solidFill>
                  <a:srgbClr val="444444"/>
                </a:solidFill>
                <a:effectLst/>
                <a:uLnTx/>
                <a:uFillTx/>
                <a:latin typeface="Century Schoolbook" charset="0"/>
              </a:rPr>
              <a:t> or </a:t>
            </a:r>
            <a:r>
              <a:rPr kumimoji="0" lang="en-US" b="0" i="1" u="none" strike="noStrike" kern="0" cap="none" spc="0" normalizeH="0" baseline="0" noProof="0" dirty="0">
                <a:ln>
                  <a:noFill/>
                </a:ln>
                <a:solidFill>
                  <a:srgbClr val="444444"/>
                </a:solidFill>
                <a:effectLst/>
                <a:uLnTx/>
                <a:uFillTx/>
                <a:latin typeface="Century Schoolbook" charset="0"/>
              </a:rPr>
              <a:t>abort</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1" u="none" strike="noStrike" kern="0" cap="none" spc="0" normalizeH="0" baseline="0" noProof="0" dirty="0">
                <a:ln>
                  <a:noFill/>
                </a:ln>
                <a:solidFill>
                  <a:srgbClr val="444444"/>
                </a:solidFill>
                <a:effectLst/>
                <a:uLnTx/>
                <a:uFillTx/>
                <a:latin typeface="Century Schoolbook" charset="0"/>
              </a:rPr>
              <a:t>roll back</a:t>
            </a:r>
            <a:r>
              <a:rPr kumimoji="0" lang="en-US" b="0" i="0" u="none" strike="noStrike" kern="0" cap="none" spc="0" normalizeH="0" baseline="0" noProof="0" dirty="0">
                <a:ln>
                  <a:noFill/>
                </a:ln>
                <a:solidFill>
                  <a:srgbClr val="444444"/>
                </a:solidFill>
                <a:effectLst/>
                <a:uLnTx/>
                <a:uFillTx/>
                <a:latin typeface="Century Schoolbook" charset="0"/>
              </a:rPr>
              <a:t>) the transaction (it is a specialized type of </a:t>
            </a:r>
            <a:r>
              <a:rPr kumimoji="0" lang="en-US" b="0" i="0" u="none" strike="noStrike" kern="0" cap="none" spc="0" normalizeH="0" baseline="0" noProof="0" dirty="0">
                <a:ln>
                  <a:noFill/>
                </a:ln>
                <a:solidFill>
                  <a:srgbClr val="444444"/>
                </a:solidFill>
                <a:effectLst/>
                <a:uLnTx/>
                <a:uFillTx/>
                <a:latin typeface="Century Schoolbook" charset="0"/>
                <a:hlinkClick r:id="rId12" tooltip="Consensus (computer science)"/>
              </a:rPr>
              <a:t>consensus</a:t>
            </a:r>
            <a:r>
              <a:rPr kumimoji="0" lang="en-US" b="0" i="0" u="none" strike="noStrike" kern="0" cap="none" spc="0" normalizeH="0" baseline="0" noProof="0" dirty="0">
                <a:ln>
                  <a:noFill/>
                </a:ln>
                <a:solidFill>
                  <a:srgbClr val="444444"/>
                </a:solidFill>
                <a:effectLst/>
                <a:uLnTx/>
                <a:uFillTx/>
                <a:latin typeface="Century Schoolbook" charset="0"/>
              </a:rPr>
              <a:t> protocol). The protocol achieves its goal even in many cases of temporary system failure (involving either process, network node, communication, etc. failures), and is thus widely used”</a:t>
            </a:r>
            <a:br>
              <a:rPr kumimoji="0" lang="en-US" b="0" i="0" u="none" strike="noStrike" kern="0" cap="none" spc="0" normalizeH="0" baseline="0" noProof="0" dirty="0">
                <a:ln>
                  <a:noFill/>
                </a:ln>
                <a:solidFill>
                  <a:srgbClr val="444444"/>
                </a:solidFill>
                <a:effectLst/>
                <a:uLnTx/>
                <a:uFillTx/>
                <a:latin typeface="Century Schoolbook" charset="0"/>
              </a:rPr>
            </a:br>
            <a:r>
              <a:rPr kumimoji="0" lang="en-US" b="0" i="0" u="none" strike="noStrike" kern="0" cap="none" spc="0" normalizeH="0" baseline="0" noProof="0" dirty="0">
                <a:ln>
                  <a:noFill/>
                </a:ln>
                <a:solidFill>
                  <a:srgbClr val="444444"/>
                </a:solidFill>
                <a:effectLst/>
                <a:uLnTx/>
                <a:uFillTx/>
                <a:latin typeface="Century Schoolbook" charset="0"/>
              </a:rPr>
              <a:t>(</a:t>
            </a:r>
            <a:r>
              <a:rPr kumimoji="0" lang="en-US" b="0" i="0" u="none" strike="noStrike" kern="0" cap="none" spc="0" normalizeH="0" baseline="0" noProof="0" dirty="0">
                <a:ln>
                  <a:noFill/>
                </a:ln>
                <a:solidFill>
                  <a:srgbClr val="444444"/>
                </a:solidFill>
                <a:effectLst/>
                <a:uLnTx/>
                <a:uFillTx/>
                <a:latin typeface="Century Schoolbook" charset="0"/>
                <a:hlinkClick r:id="rId13"/>
              </a:rPr>
              <a:t>www.wikipedia.org)</a:t>
            </a:r>
            <a:endParaRPr kumimoji="0" lang="en-US" b="0" i="0" u="none" strike="noStrike" kern="0" cap="none" spc="0" normalizeH="0" baseline="0" noProof="0" dirty="0">
              <a:ln>
                <a:noFill/>
              </a:ln>
              <a:solidFill>
                <a:srgbClr val="444444"/>
              </a:solidFill>
              <a:effectLst/>
              <a:uLnTx/>
              <a:uFillTx/>
              <a:latin typeface="Century Schoolbook" charset="0"/>
            </a:endParaRP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Note: This sequence diagram omits some steps.</a:t>
            </a: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Uses: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ACID, especially consistency, for data in different databases/services.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Modified approach is required to strictly achieve consistency and availability for replicated data,</a:t>
            </a:r>
          </a:p>
        </p:txBody>
      </p:sp>
    </p:spTree>
    <p:extLst>
      <p:ext uri="{BB962C8B-B14F-4D97-AF65-F5344CB8AC3E}">
        <p14:creationId xmlns:p14="http://schemas.microsoft.com/office/powerpoint/2010/main" val="3249536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70213" y="2699220"/>
            <a:ext cx="10197736" cy="3539505"/>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340784" y="741410"/>
            <a:ext cx="11013016" cy="1932986"/>
          </a:xfrm>
        </p:spPr>
        <p:txBody>
          <a:bodyPr>
            <a:normAutofit lnSpcReduction="10000"/>
          </a:bodyPr>
          <a:lstStyle/>
          <a:p>
            <a:r>
              <a:rPr lang="en-US" sz="1600" dirty="0"/>
              <a:t>The preceding two slides were simplistic overviews of some of the concepts. </a:t>
            </a:r>
          </a:p>
          <a:p>
            <a:pPr lvl="1"/>
            <a:r>
              <a:rPr lang="en-US" sz="1200" dirty="0"/>
              <a:t>If the DB tolerates network partitions, the DB must either: return error or potentially out of date values.</a:t>
            </a:r>
          </a:p>
          <a:p>
            <a:pPr lvl="1"/>
            <a:r>
              <a:rPr lang="en-US" sz="1200" dirty="0"/>
              <a:t>Achieving availability </a:t>
            </a:r>
            <a:r>
              <a:rPr lang="en-US" sz="1200" dirty="0">
                <a:sym typeface="Wingdings" pitchFamily="2" charset="2"/>
              </a:rPr>
              <a:t> you must have multiple copies of the data.</a:t>
            </a:r>
          </a:p>
          <a:p>
            <a:pPr lvl="2"/>
            <a:r>
              <a:rPr lang="en-US" sz="900" dirty="0">
                <a:sym typeface="Wingdings" pitchFamily="2" charset="2"/>
              </a:rPr>
              <a:t>Consistency requires some form of distributed synchronization for updates  cannot tolerate partitions.</a:t>
            </a:r>
          </a:p>
          <a:p>
            <a:pPr lvl="2"/>
            <a:r>
              <a:rPr lang="en-US" sz="900" dirty="0">
                <a:sym typeface="Wingdings" pitchFamily="2" charset="2"/>
              </a:rPr>
              <a:t>Availability and partition tolerance  cannot synchronize updates.</a:t>
            </a:r>
          </a:p>
          <a:p>
            <a:r>
              <a:rPr lang="en-US" sz="1600" dirty="0">
                <a:sym typeface="Wingdings" pitchFamily="2" charset="2"/>
              </a:rPr>
              <a:t>For a lot of applications,</a:t>
            </a:r>
          </a:p>
          <a:p>
            <a:pPr lvl="1"/>
            <a:r>
              <a:rPr lang="en-US" sz="1200" dirty="0">
                <a:sym typeface="Wingdings" pitchFamily="2" charset="2"/>
              </a:rPr>
              <a:t>You do not need ACID properties</a:t>
            </a:r>
          </a:p>
          <a:p>
            <a:pPr lvl="1"/>
            <a:r>
              <a:rPr lang="en-US" sz="1200" dirty="0">
                <a:sym typeface="Wingdings" pitchFamily="2" charset="2"/>
              </a:rPr>
              <a:t>You cannot achieve the massive, required scale and achieve ACID properties.</a:t>
            </a:r>
            <a:endParaRPr lang="en-US" sz="12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7846423" y="827315"/>
            <a:ext cx="3849188" cy="16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Tree>
    <p:extLst>
      <p:ext uri="{BB962C8B-B14F-4D97-AF65-F5344CB8AC3E}">
        <p14:creationId xmlns:p14="http://schemas.microsoft.com/office/powerpoint/2010/main" val="278827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Perspectives on this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F307D883-84CF-9342-96D0-24F9DF436BE7}"/>
              </a:ext>
            </a:extLst>
          </p:cNvPr>
          <p:cNvPicPr>
            <a:picLocks noChangeAspect="1"/>
          </p:cNvPicPr>
          <p:nvPr/>
        </p:nvPicPr>
        <p:blipFill>
          <a:blip r:embed="rId4"/>
          <a:stretch>
            <a:fillRect/>
          </a:stretch>
        </p:blipFill>
        <p:spPr>
          <a:xfrm>
            <a:off x="235787" y="766233"/>
            <a:ext cx="4896929" cy="4539642"/>
          </a:xfrm>
          <a:prstGeom prst="rect">
            <a:avLst/>
          </a:prstGeom>
        </p:spPr>
      </p:pic>
      <p:pic>
        <p:nvPicPr>
          <p:cNvPr id="3" name="Picture 2">
            <a:extLst>
              <a:ext uri="{FF2B5EF4-FFF2-40B4-BE49-F238E27FC236}">
                <a16:creationId xmlns:a16="http://schemas.microsoft.com/office/drawing/2014/main" id="{C0EFB775-7000-014B-B1F1-4769BF923864}"/>
              </a:ext>
            </a:extLst>
          </p:cNvPr>
          <p:cNvPicPr>
            <a:picLocks noChangeAspect="1"/>
          </p:cNvPicPr>
          <p:nvPr/>
        </p:nvPicPr>
        <p:blipFill>
          <a:blip r:embed="rId5"/>
          <a:stretch>
            <a:fillRect/>
          </a:stretch>
        </p:blipFill>
        <p:spPr>
          <a:xfrm>
            <a:off x="6883879" y="766233"/>
            <a:ext cx="4787422" cy="4328747"/>
          </a:xfrm>
          <a:prstGeom prst="rect">
            <a:avLst/>
          </a:prstGeom>
        </p:spPr>
      </p:pic>
    </p:spTree>
    <p:extLst>
      <p:ext uri="{BB962C8B-B14F-4D97-AF65-F5344CB8AC3E}">
        <p14:creationId xmlns:p14="http://schemas.microsoft.com/office/powerpoint/2010/main" val="7918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Content,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17691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838200" y="365125"/>
            <a:ext cx="10515600" cy="1325600"/>
          </a:xfrm>
          <a:prstGeom prst="rect">
            <a:avLst/>
          </a:prstGeom>
        </p:spPr>
        <p:txBody>
          <a:bodyPr spcFirstLastPara="1" vert="horz" wrap="square" lIns="91433" tIns="91433" rIns="91433" bIns="91433" rtlCol="0" anchor="ctr" anchorCtr="0">
            <a:noAutofit/>
          </a:bodyPr>
          <a:lstStyle/>
          <a:p>
            <a:pPr>
              <a:spcBef>
                <a:spcPts val="0"/>
              </a:spcBef>
            </a:pPr>
            <a:r>
              <a:rPr lang="en"/>
              <a:t>Current Platforms for Serverless</a:t>
            </a:r>
            <a:endParaRPr/>
          </a:p>
        </p:txBody>
      </p:sp>
      <p:pic>
        <p:nvPicPr>
          <p:cNvPr id="498" name="Shape 498"/>
          <p:cNvPicPr preferRelativeResize="0"/>
          <p:nvPr/>
        </p:nvPicPr>
        <p:blipFill>
          <a:blip r:embed="rId3">
            <a:alphaModFix/>
          </a:blip>
          <a:stretch>
            <a:fillRect/>
          </a:stretch>
        </p:blipFill>
        <p:spPr>
          <a:xfrm>
            <a:off x="8714033" y="2029467"/>
            <a:ext cx="2115867" cy="481167"/>
          </a:xfrm>
          <a:prstGeom prst="rect">
            <a:avLst/>
          </a:prstGeom>
          <a:noFill/>
          <a:ln>
            <a:noFill/>
          </a:ln>
        </p:spPr>
      </p:pic>
      <p:grpSp>
        <p:nvGrpSpPr>
          <p:cNvPr id="499" name="Shape 499"/>
          <p:cNvGrpSpPr/>
          <p:nvPr/>
        </p:nvGrpSpPr>
        <p:grpSpPr>
          <a:xfrm>
            <a:off x="3323600" y="2895334"/>
            <a:ext cx="1961600" cy="1418500"/>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121900" tIns="121900" rIns="121900" bIns="121900" anchor="t" anchorCtr="0">
              <a:noAutofit/>
            </a:bodyPr>
            <a:lstStyle/>
            <a:p>
              <a:r>
                <a:rPr lang="en" sz="2400"/>
                <a:t>Azure Functions</a:t>
              </a:r>
              <a:endParaRPr sz="2400"/>
            </a:p>
          </p:txBody>
        </p:sp>
      </p:grpSp>
      <p:grpSp>
        <p:nvGrpSpPr>
          <p:cNvPr id="502" name="Shape 502"/>
          <p:cNvGrpSpPr/>
          <p:nvPr/>
        </p:nvGrpSpPr>
        <p:grpSpPr>
          <a:xfrm>
            <a:off x="5930070" y="1530300"/>
            <a:ext cx="1552335" cy="2175077"/>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AWS Lambda</a:t>
              </a:r>
              <a:endParaRPr sz="2400">
                <a:solidFill>
                  <a:schemeClr val="dk1"/>
                </a:solidFill>
              </a:endParaRPr>
            </a:p>
          </p:txBody>
        </p:sp>
      </p:grpSp>
      <p:pic>
        <p:nvPicPr>
          <p:cNvPr id="505" name="Shape 505"/>
          <p:cNvPicPr preferRelativeResize="0"/>
          <p:nvPr/>
        </p:nvPicPr>
        <p:blipFill>
          <a:blip r:embed="rId6">
            <a:alphaModFix/>
          </a:blip>
          <a:stretch>
            <a:fillRect/>
          </a:stretch>
        </p:blipFill>
        <p:spPr>
          <a:xfrm>
            <a:off x="473400" y="1748784"/>
            <a:ext cx="3484635" cy="761833"/>
          </a:xfrm>
          <a:prstGeom prst="rect">
            <a:avLst/>
          </a:prstGeom>
          <a:noFill/>
          <a:ln>
            <a:noFill/>
          </a:ln>
        </p:spPr>
      </p:pic>
      <p:grpSp>
        <p:nvGrpSpPr>
          <p:cNvPr id="506" name="Shape 506"/>
          <p:cNvGrpSpPr/>
          <p:nvPr/>
        </p:nvGrpSpPr>
        <p:grpSpPr>
          <a:xfrm>
            <a:off x="9080667" y="3341668"/>
            <a:ext cx="2070400" cy="1593965"/>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121900" tIns="121900" rIns="121900" bIns="121900" anchor="t" anchorCtr="0">
              <a:noAutofit/>
            </a:bodyPr>
            <a:lstStyle/>
            <a:p>
              <a:r>
                <a:rPr lang="en" sz="2400"/>
                <a:t>Kubernetes</a:t>
              </a:r>
              <a:endParaRPr sz="2400"/>
            </a:p>
          </p:txBody>
        </p:sp>
      </p:grpSp>
      <p:grpSp>
        <p:nvGrpSpPr>
          <p:cNvPr id="509" name="Shape 509"/>
          <p:cNvGrpSpPr/>
          <p:nvPr/>
        </p:nvGrpSpPr>
        <p:grpSpPr>
          <a:xfrm>
            <a:off x="5975701" y="4061400"/>
            <a:ext cx="2782567" cy="2367667"/>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121900" tIns="121900" rIns="121900" bIns="121900" anchor="t" anchorCtr="0">
              <a:noAutofit/>
            </a:bodyPr>
            <a:lstStyle/>
            <a:p>
              <a:r>
                <a:rPr lang="en" sz="2400"/>
                <a:t>Google Functions</a:t>
              </a:r>
              <a:endParaRPr sz="2400"/>
            </a:p>
          </p:txBody>
        </p:sp>
      </p:grpSp>
      <p:pic>
        <p:nvPicPr>
          <p:cNvPr id="512" name="Shape 512"/>
          <p:cNvPicPr preferRelativeResize="0"/>
          <p:nvPr/>
        </p:nvPicPr>
        <p:blipFill>
          <a:blip r:embed="rId9">
            <a:alphaModFix/>
          </a:blip>
          <a:stretch>
            <a:fillRect/>
          </a:stretch>
        </p:blipFill>
        <p:spPr>
          <a:xfrm>
            <a:off x="392467" y="2783018"/>
            <a:ext cx="1104900" cy="1104900"/>
          </a:xfrm>
          <a:prstGeom prst="rect">
            <a:avLst/>
          </a:prstGeom>
          <a:noFill/>
          <a:ln>
            <a:noFill/>
          </a:ln>
        </p:spPr>
      </p:pic>
      <p:grpSp>
        <p:nvGrpSpPr>
          <p:cNvPr id="513" name="Shape 513"/>
          <p:cNvGrpSpPr/>
          <p:nvPr/>
        </p:nvGrpSpPr>
        <p:grpSpPr>
          <a:xfrm>
            <a:off x="3697305" y="4667583"/>
            <a:ext cx="1453036" cy="1593988"/>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Red-Hat</a:t>
              </a:r>
              <a:endParaRPr sz="2400">
                <a:solidFill>
                  <a:schemeClr val="dk1"/>
                </a:solidFill>
              </a:endParaRPr>
            </a:p>
          </p:txBody>
        </p:sp>
      </p:grpSp>
      <p:pic>
        <p:nvPicPr>
          <p:cNvPr id="516" name="Shape 516"/>
          <p:cNvPicPr preferRelativeResize="0"/>
          <p:nvPr/>
        </p:nvPicPr>
        <p:blipFill>
          <a:blip r:embed="rId11">
            <a:alphaModFix/>
          </a:blip>
          <a:stretch>
            <a:fillRect/>
          </a:stretch>
        </p:blipFill>
        <p:spPr>
          <a:xfrm>
            <a:off x="9209901" y="1252368"/>
            <a:ext cx="848833" cy="848833"/>
          </a:xfrm>
          <a:prstGeom prst="rect">
            <a:avLst/>
          </a:prstGeom>
          <a:noFill/>
          <a:ln>
            <a:noFill/>
          </a:ln>
        </p:spPr>
      </p:pic>
      <p:grpSp>
        <p:nvGrpSpPr>
          <p:cNvPr id="517" name="Shape 517"/>
          <p:cNvGrpSpPr/>
          <p:nvPr/>
        </p:nvGrpSpPr>
        <p:grpSpPr>
          <a:xfrm>
            <a:off x="541233" y="4352367"/>
            <a:ext cx="2474800" cy="1582400"/>
            <a:chOff x="433775" y="3869800"/>
            <a:chExt cx="1856100" cy="1186800"/>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33775" y="4691800"/>
              <a:ext cx="18561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IBM Cloud Functions</a:t>
              </a:r>
              <a:endParaRPr sz="2400">
                <a:solidFill>
                  <a:schemeClr val="dk1"/>
                </a:solidFill>
              </a:endParaRPr>
            </a:p>
          </p:txBody>
        </p:sp>
      </p:grpSp>
      <p:pic>
        <p:nvPicPr>
          <p:cNvPr id="520" name="Shape 520"/>
          <p:cNvPicPr preferRelativeResize="0"/>
          <p:nvPr/>
        </p:nvPicPr>
        <p:blipFill>
          <a:blip r:embed="rId13">
            <a:alphaModFix/>
          </a:blip>
          <a:stretch>
            <a:fillRect/>
          </a:stretch>
        </p:blipFill>
        <p:spPr>
          <a:xfrm>
            <a:off x="9209900" y="5222681"/>
            <a:ext cx="2115867" cy="881611"/>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41684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a:xfrm>
            <a:off x="340783" y="766234"/>
            <a:ext cx="11354827" cy="5410729"/>
          </a:xfrm>
        </p:spPr>
        <p:txBody>
          <a:bodyPr>
            <a:normAutofit/>
          </a:bodyPr>
          <a:lstStyle/>
          <a:p>
            <a:pPr marL="0" indent="0">
              <a:buNone/>
            </a:pPr>
            <a:r>
              <a:rPr lang="en-US" sz="1600" dirty="0"/>
              <a:t>“In </a:t>
            </a:r>
            <a:r>
              <a:rPr lang="en-US" sz="1600" dirty="0">
                <a:hlinkClick r:id="rId4" tooltip="Software architecture"/>
              </a:rPr>
              <a:t>software architecture</a:t>
            </a:r>
            <a:r>
              <a:rPr lang="en-US" sz="1600" dirty="0"/>
              <a:t>, </a:t>
            </a:r>
            <a:r>
              <a:rPr lang="en-US" sz="1600" b="1" dirty="0"/>
              <a:t>publish–subscribe</a:t>
            </a:r>
            <a:r>
              <a:rPr lang="en-US" sz="1600" dirty="0"/>
              <a:t> is a </a:t>
            </a:r>
            <a:r>
              <a:rPr lang="en-US" sz="1600" dirty="0">
                <a:hlinkClick r:id="rId5" tooltip="Messaging pattern"/>
              </a:rPr>
              <a:t>messaging pattern</a:t>
            </a:r>
            <a:r>
              <a:rPr lang="en-US" sz="1600" dirty="0"/>
              <a:t> where senders of </a:t>
            </a:r>
            <a:r>
              <a:rPr lang="en-US" sz="1600" dirty="0">
                <a:hlinkClick r:id="rId6" tooltip="Message passing"/>
              </a:rPr>
              <a:t>messages</a:t>
            </a:r>
            <a:r>
              <a:rPr lang="en-US" sz="16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600" dirty="0"/>
              <a:t>Publish–subscribe is a sibling of the </a:t>
            </a:r>
            <a:r>
              <a:rPr lang="en-US" sz="1600" dirty="0">
                <a:hlinkClick r:id="rId7" tooltip="Message queue"/>
              </a:rPr>
              <a:t>message queue</a:t>
            </a:r>
            <a:r>
              <a:rPr lang="en-US" sz="1600" dirty="0"/>
              <a:t> paradigm, and is typically one part of a larger </a:t>
            </a:r>
            <a:r>
              <a:rPr lang="en-US" sz="1600" dirty="0">
                <a:hlinkClick r:id="rId8" tooltip="Message-oriented middleware"/>
              </a:rPr>
              <a:t>message-oriented middleware</a:t>
            </a:r>
            <a:r>
              <a:rPr lang="en-US" sz="1600" dirty="0"/>
              <a:t> system. Most messaging systems support both the pub/sub and message queue models in their </a:t>
            </a:r>
            <a:r>
              <a:rPr lang="en-US" sz="1600" dirty="0">
                <a:hlinkClick r:id="rId9" tooltip="Application programming interface"/>
              </a:rPr>
              <a:t>API</a:t>
            </a:r>
            <a:r>
              <a:rPr lang="en-US" sz="1600" dirty="0"/>
              <a:t>, e.g. </a:t>
            </a:r>
            <a:r>
              <a:rPr lang="en-US" sz="1600" dirty="0">
                <a:hlinkClick r:id="rId10" tooltip="Java Message Service"/>
              </a:rPr>
              <a:t>Java Message Service</a:t>
            </a:r>
            <a:r>
              <a:rPr lang="en-US" sz="1600" dirty="0"/>
              <a:t> (JMS).</a:t>
            </a:r>
          </a:p>
          <a:p>
            <a:pPr marL="0" indent="0">
              <a:buNone/>
            </a:pPr>
            <a:r>
              <a:rPr lang="en-US" sz="1600" dirty="0"/>
              <a:t>This pattern provides greater network </a:t>
            </a:r>
            <a:r>
              <a:rPr lang="en-US" sz="1600" u="sng" dirty="0">
                <a:hlinkClick r:id="rId11"/>
              </a:rPr>
              <a:t>scalability</a:t>
            </a:r>
            <a:r>
              <a:rPr lang="en-US" sz="1600" dirty="0"/>
              <a:t> and a more dynamic </a:t>
            </a:r>
            <a:r>
              <a:rPr lang="en-US" sz="1600" dirty="0">
                <a:hlinkClick r:id="rId12" tooltip="Network topology"/>
              </a:rPr>
              <a:t>network topology</a:t>
            </a:r>
            <a:r>
              <a:rPr lang="en-US" sz="1600" dirty="0"/>
              <a:t>, with a resulting decreased flexibility to modify the publisher and the structure of the published data.”</a:t>
            </a:r>
          </a:p>
          <a:p>
            <a:pPr marL="0" indent="0">
              <a:buNone/>
            </a:pPr>
            <a:endParaRPr lang="en-US" sz="1600" dirty="0"/>
          </a:p>
          <a:p>
            <a:pPr marL="0" indent="0">
              <a:buNone/>
            </a:pPr>
            <a:br>
              <a:rPr lang="en-US" sz="1600" dirty="0"/>
            </a:br>
            <a:br>
              <a:rPr lang="en-US" sz="1600" dirty="0"/>
            </a:br>
            <a:r>
              <a:rPr lang="en-US" sz="1600" dirty="0"/>
              <a:t>It also support loose coupling for application</a:t>
            </a:r>
            <a:br>
              <a:rPr lang="en-US" sz="1600" dirty="0"/>
            </a:br>
            <a:r>
              <a:rPr lang="en-US" sz="1600" dirty="0"/>
              <a:t>evolution and agility.</a:t>
            </a:r>
          </a:p>
          <a:p>
            <a:pPr marL="0" indent="0">
              <a:buNone/>
            </a:pPr>
            <a:endParaRPr lang="en-US" sz="1600" dirty="0"/>
          </a:p>
          <a:p>
            <a:pPr marL="0" indent="0">
              <a:buNone/>
            </a:pPr>
            <a:r>
              <a:rPr lang="en-US" sz="1600" dirty="0"/>
              <a:t>I can add and evolve services without modifying</a:t>
            </a:r>
            <a:br>
              <a:rPr lang="en-US" sz="1600" dirty="0"/>
            </a:br>
            <a:r>
              <a:rPr lang="en-US" sz="1600" dirty="0"/>
              <a:t>the services.</a:t>
            </a:r>
          </a:p>
          <a:p>
            <a:endParaRPr lang="en-US" sz="16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5632633" y="2980141"/>
            <a:ext cx="6218584" cy="3138351"/>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340783" y="3159370"/>
            <a:ext cx="8307977" cy="276999"/>
          </a:xfrm>
          <a:prstGeom prst="rect">
            <a:avLst/>
          </a:prstGeom>
        </p:spPr>
        <p:txBody>
          <a:bodyPr wrap="square">
            <a:spAutoFit/>
          </a:bodyPr>
          <a:lstStyle/>
          <a:p>
            <a:r>
              <a:rPr lang="en-US" sz="1200" dirty="0"/>
              <a:t>https://</a:t>
            </a:r>
            <a:r>
              <a:rPr lang="en-US" sz="1200" dirty="0" err="1"/>
              <a:t>en.wikipedia.org</a:t>
            </a:r>
            <a:r>
              <a:rPr lang="en-US" sz="1200" dirty="0"/>
              <a:t>/wiki/Publish%E2%80%93subscribe_pattern</a:t>
            </a:r>
          </a:p>
        </p:txBody>
      </p:sp>
    </p:spTree>
    <p:extLst>
      <p:ext uri="{BB962C8B-B14F-4D97-AF65-F5344CB8AC3E}">
        <p14:creationId xmlns:p14="http://schemas.microsoft.com/office/powerpoint/2010/main" val="15315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dirty="0"/>
              <a:t>Questions and answers?</a:t>
            </a:r>
          </a:p>
          <a:p>
            <a:pPr>
              <a:lnSpc>
                <a:spcPct val="100000"/>
              </a:lnSpc>
              <a:spcBef>
                <a:spcPts val="0"/>
              </a:spcBef>
            </a:pPr>
            <a:r>
              <a:rPr lang="en-US" dirty="0"/>
              <a:t>DynamoDB concepts, overview, sample code.</a:t>
            </a:r>
          </a:p>
          <a:p>
            <a:pPr>
              <a:lnSpc>
                <a:spcPct val="100000"/>
              </a:lnSpc>
              <a:spcBef>
                <a:spcPts val="0"/>
              </a:spcBef>
            </a:pPr>
            <a:r>
              <a:rPr lang="en-US" dirty="0"/>
              <a:t>Lambda functions concepts, overview, sample code.</a:t>
            </a:r>
          </a:p>
          <a:p>
            <a:pPr>
              <a:lnSpc>
                <a:spcPct val="100000"/>
              </a:lnSpc>
              <a:spcBef>
                <a:spcPts val="0"/>
              </a:spcBef>
            </a:pPr>
            <a:r>
              <a:rPr lang="en-US" dirty="0"/>
              <a:t>Simple Notification Service concepts, overview, web hooks, </a:t>
            </a:r>
            <a:br>
              <a:rPr lang="en-US" dirty="0"/>
            </a:br>
            <a:r>
              <a:rPr lang="en-US" dirty="0"/>
              <a:t>Slack, sample code.</a:t>
            </a:r>
          </a:p>
          <a:p>
            <a:pPr>
              <a:lnSpc>
                <a:spcPct val="100000"/>
              </a:lnSpc>
              <a:spcBef>
                <a:spcPts val="0"/>
              </a:spcBef>
            </a:pPr>
            <a:r>
              <a:rPr lang="en-US" dirty="0"/>
              <a:t>Some REST API concepts:</a:t>
            </a:r>
          </a:p>
          <a:p>
            <a:pPr lvl="1">
              <a:lnSpc>
                <a:spcPct val="100000"/>
              </a:lnSpc>
              <a:spcBef>
                <a:spcPts val="0"/>
              </a:spcBef>
            </a:pPr>
            <a:r>
              <a:rPr lang="en-US" dirty="0"/>
              <a:t>Summary</a:t>
            </a:r>
          </a:p>
          <a:p>
            <a:pPr lvl="1">
              <a:lnSpc>
                <a:spcPct val="100000"/>
              </a:lnSpc>
              <a:spcBef>
                <a:spcPts val="0"/>
              </a:spcBef>
            </a:pPr>
            <a:r>
              <a:rPr lang="en-US" dirty="0" err="1"/>
              <a:t>ETags</a:t>
            </a:r>
            <a:endParaRPr lang="en-US" dirty="0"/>
          </a:p>
          <a:p>
            <a:pPr lvl="1">
              <a:lnSpc>
                <a:spcPct val="100000"/>
              </a:lnSpc>
              <a:spcBef>
                <a:spcPts val="0"/>
              </a:spcBef>
            </a:pPr>
            <a:r>
              <a:rPr lang="en-US" strike="sngStrike" dirty="0"/>
              <a:t>Asynchronous execution.</a:t>
            </a:r>
          </a:p>
          <a:p>
            <a:pPr>
              <a:lnSpc>
                <a:spcPct val="100000"/>
              </a:lnSpc>
              <a:spcBef>
                <a:spcPts val="0"/>
              </a:spcBef>
            </a:pPr>
            <a:r>
              <a:rPr lang="en-US" dirty="0"/>
              <a:t>Putting the pieces together:</a:t>
            </a:r>
          </a:p>
          <a:p>
            <a:pPr lvl="1">
              <a:lnSpc>
                <a:spcPct val="100000"/>
              </a:lnSpc>
              <a:spcBef>
                <a:spcPts val="0"/>
              </a:spcBef>
            </a:pPr>
            <a:r>
              <a:rPr lang="en-US" dirty="0"/>
              <a:t>Registration and security.</a:t>
            </a:r>
          </a:p>
          <a:p>
            <a:pPr lvl="1">
              <a:lnSpc>
                <a:spcPct val="100000"/>
              </a:lnSpc>
              <a:spcBef>
                <a:spcPts val="0"/>
              </a:spcBef>
            </a:pPr>
            <a:r>
              <a:rPr lang="en-US" dirty="0"/>
              <a:t>Registration notification.</a:t>
            </a:r>
          </a:p>
        </p:txBody>
      </p:sp>
    </p:spTree>
    <p:extLst>
      <p:ext uri="{BB962C8B-B14F-4D97-AF65-F5344CB8AC3E}">
        <p14:creationId xmlns:p14="http://schemas.microsoft.com/office/powerpoint/2010/main" val="304336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757645" y="741410"/>
            <a:ext cx="10676709" cy="5338355"/>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Tree>
    <p:extLst>
      <p:ext uri="{BB962C8B-B14F-4D97-AF65-F5344CB8AC3E}">
        <p14:creationId xmlns:p14="http://schemas.microsoft.com/office/powerpoint/2010/main" val="424042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04817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520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and Examples</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(Continued and New Material)</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9907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788194" y="584776"/>
            <a:ext cx="9980349" cy="5616977"/>
          </a:xfrm>
          <a:prstGeom prst="rect">
            <a:avLst/>
          </a:prstGeom>
        </p:spPr>
      </p:pic>
    </p:spTree>
    <p:extLst>
      <p:ext uri="{BB962C8B-B14F-4D97-AF65-F5344CB8AC3E}">
        <p14:creationId xmlns:p14="http://schemas.microsoft.com/office/powerpoint/2010/main" val="130209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Relational Data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12" name="Picture 11">
            <a:extLst>
              <a:ext uri="{FF2B5EF4-FFF2-40B4-BE49-F238E27FC236}">
                <a16:creationId xmlns:a16="http://schemas.microsoft.com/office/drawing/2014/main" id="{72FC5335-B533-4646-AE77-206E09B37A1F}"/>
              </a:ext>
            </a:extLst>
          </p:cNvPr>
          <p:cNvPicPr>
            <a:picLocks noChangeAspect="1"/>
          </p:cNvPicPr>
          <p:nvPr/>
        </p:nvPicPr>
        <p:blipFill>
          <a:blip r:embed="rId4"/>
          <a:stretch>
            <a:fillRect/>
          </a:stretch>
        </p:blipFill>
        <p:spPr>
          <a:xfrm>
            <a:off x="520148" y="793119"/>
            <a:ext cx="9428922" cy="5376964"/>
          </a:xfrm>
          <a:prstGeom prst="rect">
            <a:avLst/>
          </a:prstGeom>
        </p:spPr>
      </p:pic>
      <p:sp>
        <p:nvSpPr>
          <p:cNvPr id="13" name="Rectangle 12">
            <a:extLst>
              <a:ext uri="{FF2B5EF4-FFF2-40B4-BE49-F238E27FC236}">
                <a16:creationId xmlns:a16="http://schemas.microsoft.com/office/drawing/2014/main" id="{5BB0590B-4F69-494F-BA7E-B4909C00874A}"/>
              </a:ext>
            </a:extLst>
          </p:cNvPr>
          <p:cNvSpPr/>
          <p:nvPr/>
        </p:nvSpPr>
        <p:spPr>
          <a:xfrm>
            <a:off x="4167808" y="1518675"/>
            <a:ext cx="6447183" cy="276999"/>
          </a:xfrm>
          <a:prstGeom prst="rect">
            <a:avLst/>
          </a:prstGeom>
          <a:solidFill>
            <a:sysClr val="window" lastClr="FFFFFF"/>
          </a:solid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charset="-128"/>
              </a:rPr>
              <a:t>https://</a:t>
            </a:r>
            <a:r>
              <a:rPr kumimoji="0" lang="en-US" sz="1200" b="0" i="0" u="none" strike="noStrike" kern="0" cap="none" spc="0" normalizeH="0" baseline="0" noProof="0" dirty="0" err="1">
                <a:ln>
                  <a:noFill/>
                </a:ln>
                <a:solidFill>
                  <a:prstClr val="black"/>
                </a:solidFill>
                <a:effectLst/>
                <a:uLnTx/>
                <a:uFillTx/>
                <a:ea typeface="ＭＳ Ｐゴシック" charset="-128"/>
              </a:rPr>
              <a:t>www.slideshare.net</a:t>
            </a:r>
            <a:r>
              <a:rPr kumimoji="0" lang="en-US" sz="1200" b="0" i="0" u="none" strike="noStrike" kern="0" cap="none" spc="0" normalizeH="0" baseline="0" noProof="0" dirty="0">
                <a:ln>
                  <a:noFill/>
                </a:ln>
                <a:solidFill>
                  <a:prstClr val="black"/>
                </a:solidFill>
                <a:effectLst/>
                <a:uLnTx/>
                <a:uFillTx/>
                <a:ea typeface="ＭＳ Ｐゴシック" charset="-128"/>
              </a:rPr>
              <a:t>/</a:t>
            </a:r>
            <a:r>
              <a:rPr kumimoji="0" lang="en-US" sz="1200" b="0" i="0" u="none" strike="noStrike" kern="0" cap="none" spc="0" normalizeH="0" baseline="0" noProof="0" dirty="0" err="1">
                <a:ln>
                  <a:noFill/>
                </a:ln>
                <a:solidFill>
                  <a:prstClr val="black"/>
                </a:solidFill>
                <a:effectLst/>
                <a:uLnTx/>
                <a:uFillTx/>
                <a:ea typeface="ＭＳ Ｐゴシック" charset="-128"/>
              </a:rPr>
              <a:t>AmazonWebServices</a:t>
            </a:r>
            <a:r>
              <a:rPr kumimoji="0" lang="en-US" sz="1200" b="0" i="0" u="none" strike="noStrike" kern="0" cap="none" spc="0" normalizeH="0" baseline="0" noProof="0" dirty="0">
                <a:ln>
                  <a:noFill/>
                </a:ln>
                <a:solidFill>
                  <a:prstClr val="black"/>
                </a:solidFill>
                <a:effectLst/>
                <a:uLnTx/>
                <a:uFillTx/>
                <a:ea typeface="ＭＳ Ｐゴシック" charset="-128"/>
              </a:rPr>
              <a:t>/introduction-to-amazon-dynamodb-73191648</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6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70C93E-51F5-6940-898E-A6155570A7D4}"/>
              </a:ext>
            </a:extLst>
          </p:cNvPr>
          <p:cNvPicPr>
            <a:picLocks noChangeAspect="1"/>
          </p:cNvPicPr>
          <p:nvPr/>
        </p:nvPicPr>
        <p:blipFill>
          <a:blip r:embed="rId4"/>
          <a:stretch>
            <a:fillRect/>
          </a:stretch>
        </p:blipFill>
        <p:spPr>
          <a:xfrm>
            <a:off x="745264" y="916835"/>
            <a:ext cx="9462224" cy="5201657"/>
          </a:xfrm>
          <a:prstGeom prst="rect">
            <a:avLst/>
          </a:prstGeom>
        </p:spPr>
      </p:pic>
    </p:spTree>
    <p:extLst>
      <p:ext uri="{BB962C8B-B14F-4D97-AF65-F5344CB8AC3E}">
        <p14:creationId xmlns:p14="http://schemas.microsoft.com/office/powerpoint/2010/main" val="4013903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41114</TotalTime>
  <Words>1940</Words>
  <Application>Microsoft Macintosh PowerPoint</Application>
  <PresentationFormat>Widescreen</PresentationFormat>
  <Paragraphs>239</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Century Schoolbook</vt:lpstr>
      <vt:lpstr>Helvetica Neue</vt:lpstr>
      <vt:lpstr>Helvetica Neue Light</vt:lpstr>
      <vt:lpstr>Museo Sans For Dell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triggers code execution?</vt:lpstr>
      <vt:lpstr>Current Platforms for Serverless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133</cp:revision>
  <cp:lastPrinted>2019-12-22T11:43:29Z</cp:lastPrinted>
  <dcterms:created xsi:type="dcterms:W3CDTF">2019-12-10T14:25:24Z</dcterms:created>
  <dcterms:modified xsi:type="dcterms:W3CDTF">2020-10-28T09:06:53Z</dcterms:modified>
</cp:coreProperties>
</file>